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"/>
  </p:notesMasterIdLst>
  <p:sldIdLst>
    <p:sldId id="263" r:id="rId2"/>
    <p:sldId id="265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00029"/>
    <a:srgbClr val="EC0027"/>
    <a:srgbClr val="FF5050"/>
    <a:srgbClr val="336699"/>
    <a:srgbClr val="C3D4DB"/>
    <a:srgbClr val="DDE7EB"/>
    <a:srgbClr val="AEC4CE"/>
    <a:srgbClr val="E6AF00"/>
    <a:srgbClr val="C5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58D87-4931-444A-8791-4EAC53D9E6F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43497-A9DD-45D5-BF4C-B47435D54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6323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513161" algn="l" defTabSz="1026323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1026323" algn="l" defTabSz="1026323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539484" algn="l" defTabSz="1026323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2052645" algn="l" defTabSz="1026323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2565806" algn="l" defTabSz="1026323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3078968" algn="l" defTabSz="1026323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3592129" algn="l" defTabSz="1026323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4105290" algn="l" defTabSz="1026323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AABE-73FD-4C90-B413-AF3477069B8C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C732-458A-4CC6-BCE3-257C0A75E1F9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4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30FE-F1F9-4A6A-A2DD-6A94AA50C3FD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1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D5F0-32C5-4EE6-98B6-3AEFC1CEB77D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3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C1D-1950-4EEA-BDCE-0663FB8E17DA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2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C8B-7CCE-4EF5-9077-C81FB89FD5A4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7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8151-847A-401B-97FB-5D05FBBC6B29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6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1AE1-56E6-4DFA-ADD3-8CE7CE23A5FE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D3CA0-C355-4BE4-A2EC-8E5A1E4E1EF6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9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2D15-91DD-4A52-984C-91D9C8A4843F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3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B9653-3563-4AC0-8E57-D598D806CC24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5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2FFC9-6CE7-47A4-8F24-829EFA7EEDEB}" type="datetime1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1E6F-C5C0-4624-812A-0A006822C2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0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svg"/><Relationship Id="rId3" Type="http://schemas.openxmlformats.org/officeDocument/2006/relationships/image" Target="../media/image2.jp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2.jpeg"/><Relationship Id="rId16" Type="http://schemas.openxmlformats.org/officeDocument/2006/relationships/image" Target="../media/image25.pn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svg"/><Relationship Id="rId2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Photo | Tailor or dressmaker work and fashion designer atelier  sketch items sewing machine or seamstress pattern cut and dress fitting  dummy mannequin with thread needle or thimble and iron">
            <a:extLst>
              <a:ext uri="{FF2B5EF4-FFF2-40B4-BE49-F238E27FC236}">
                <a16:creationId xmlns:a16="http://schemas.microsoft.com/office/drawing/2014/main" id="{834FFAB7-85C8-48A2-861D-EE17FAF3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49" y="1721693"/>
            <a:ext cx="1634459" cy="108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BA030-C807-45C2-AC50-6D80B0AF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783" y="595550"/>
            <a:ext cx="3423103" cy="288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Open Sans SemiCondensed Medium" pitchFamily="2" charset="0"/>
                <a:ea typeface="Open Sans SemiCondensed Medium" pitchFamily="2" charset="0"/>
                <a:cs typeface="Open Sans SemiCondensed Medium" pitchFamily="2" charset="0"/>
              </a:rPr>
              <a:t>Synergize Product Development and Sample room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DD1A0-A6F8-41A2-96B6-E75D194677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8"/>
          <a:stretch/>
        </p:blipFill>
        <p:spPr>
          <a:xfrm>
            <a:off x="9100377" y="698486"/>
            <a:ext cx="741056" cy="197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AAA722-736A-4BA9-8A63-301B09594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6"/>
          <a:stretch/>
        </p:blipFill>
        <p:spPr>
          <a:xfrm>
            <a:off x="9125065" y="53856"/>
            <a:ext cx="746007" cy="6522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2527303-3D8E-4F22-8BAC-CBC6904A8EFE}"/>
              </a:ext>
            </a:extLst>
          </p:cNvPr>
          <p:cNvSpPr/>
          <p:nvPr/>
        </p:nvSpPr>
        <p:spPr>
          <a:xfrm>
            <a:off x="0" y="1161093"/>
            <a:ext cx="990600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ln w="0"/>
                <a:solidFill>
                  <a:schemeClr val="accent1">
                    <a:lumMod val="75000"/>
                  </a:schemeClr>
                </a:solidFill>
                <a:latin typeface="Gotham" panose="02000504050000020004" pitchFamily="2" charset="0"/>
                <a:ea typeface="Open Sans SemiCondensed Medium" pitchFamily="2" charset="0"/>
                <a:cs typeface="Open Sans SemiCondensed Medium" pitchFamily="2" charset="0"/>
              </a:rPr>
              <a:t>Startex</a:t>
            </a:r>
            <a:r>
              <a:rPr lang="en-US" sz="1100" dirty="0">
                <a:ln w="0"/>
                <a:solidFill>
                  <a:schemeClr val="accent1">
                    <a:lumMod val="75000"/>
                  </a:schemeClr>
                </a:solidFill>
                <a:latin typeface="Gotham" panose="02000504050000020004" pitchFamily="2" charset="0"/>
                <a:ea typeface="Open Sans SemiCondensed Medium" pitchFamily="2" charset="0"/>
                <a:cs typeface="Open Sans SemiCondensed Medium" pitchFamily="2" charset="0"/>
              </a:rPr>
              <a:t> synergizes product development and sample room operations into an efficient workflow that </a:t>
            </a:r>
            <a:br>
              <a:rPr lang="en-US" sz="1100" dirty="0">
                <a:ln w="0"/>
                <a:solidFill>
                  <a:schemeClr val="accent1">
                    <a:lumMod val="75000"/>
                  </a:schemeClr>
                </a:solidFill>
                <a:latin typeface="Gotham" panose="02000504050000020004" pitchFamily="2" charset="0"/>
                <a:ea typeface="Open Sans SemiCondensed Medium" pitchFamily="2" charset="0"/>
                <a:cs typeface="Open Sans SemiCondensed Medium" pitchFamily="2" charset="0"/>
              </a:rPr>
            </a:br>
            <a:r>
              <a:rPr lang="en-US" sz="1100" dirty="0">
                <a:ln w="0"/>
                <a:solidFill>
                  <a:schemeClr val="accent1">
                    <a:lumMod val="75000"/>
                  </a:schemeClr>
                </a:solidFill>
                <a:latin typeface="Gotham" panose="02000504050000020004" pitchFamily="2" charset="0"/>
                <a:ea typeface="Open Sans SemiCondensed Medium" pitchFamily="2" charset="0"/>
                <a:cs typeface="Open Sans SemiCondensed Medium" pitchFamily="2" charset="0"/>
              </a:rPr>
              <a:t>enhances productivity and quality for faster and accurate PD &amp; sample delivery.  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E463022-9383-40BA-8843-845CFCB2AC32}"/>
              </a:ext>
            </a:extLst>
          </p:cNvPr>
          <p:cNvSpPr/>
          <p:nvPr/>
        </p:nvSpPr>
        <p:spPr>
          <a:xfrm>
            <a:off x="109161" y="2850197"/>
            <a:ext cx="10094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Increase the order visibility at PD 100%</a:t>
            </a:r>
            <a:endParaRPr lang="en-US" sz="1100" dirty="0">
              <a:solidFill>
                <a:srgbClr val="0070C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5A06077-E80E-48B4-BB53-35D8FCF811A5}"/>
              </a:ext>
            </a:extLst>
          </p:cNvPr>
          <p:cNvSpPr/>
          <p:nvPr/>
        </p:nvSpPr>
        <p:spPr>
          <a:xfrm>
            <a:off x="100673" y="4009594"/>
            <a:ext cx="110122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  "/>
                <a:ea typeface="Open Sans SemiBold" pitchFamily="2" charset="0"/>
                <a:cs typeface="Open Sans SemiBold" pitchFamily="2" charset="0"/>
              </a:rPr>
              <a:t>Less human intervention and no dependency on hierarchy, enabling seamless function of all related parties for multiple locations assets management. 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Open Sans   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107" name="Graphic 106" descr="Gauge">
            <a:extLst>
              <a:ext uri="{FF2B5EF4-FFF2-40B4-BE49-F238E27FC236}">
                <a16:creationId xmlns:a16="http://schemas.microsoft.com/office/drawing/2014/main" id="{61DFDF21-C106-42E4-AE4F-48778E0A2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3425" y="2511787"/>
            <a:ext cx="473236" cy="473236"/>
          </a:xfrm>
          <a:prstGeom prst="rect">
            <a:avLst/>
          </a:prstGeom>
        </p:spPr>
      </p:pic>
      <p:pic>
        <p:nvPicPr>
          <p:cNvPr id="108" name="Graphic 107" descr="Statistics">
            <a:extLst>
              <a:ext uri="{FF2B5EF4-FFF2-40B4-BE49-F238E27FC236}">
                <a16:creationId xmlns:a16="http://schemas.microsoft.com/office/drawing/2014/main" id="{CDC2BC9F-5428-4FFA-A2B4-DED99EBDD0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5150" y="2479344"/>
            <a:ext cx="432269" cy="388355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CC3822E4-C57A-468A-8A7E-E1411B771790}"/>
              </a:ext>
            </a:extLst>
          </p:cNvPr>
          <p:cNvSpPr/>
          <p:nvPr/>
        </p:nvSpPr>
        <p:spPr>
          <a:xfrm>
            <a:off x="1415623" y="2920307"/>
            <a:ext cx="11857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Enhances Employee Productivity by 30%</a:t>
            </a:r>
            <a:endParaRPr lang="en-US" sz="1100" dirty="0">
              <a:solidFill>
                <a:srgbClr val="0070C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8FDE5D-A5DF-4628-B849-8FEA71C6DA5C}"/>
              </a:ext>
            </a:extLst>
          </p:cNvPr>
          <p:cNvSpPr/>
          <p:nvPr/>
        </p:nvSpPr>
        <p:spPr>
          <a:xfrm>
            <a:off x="1460206" y="3986781"/>
            <a:ext cx="100947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  "/>
                <a:ea typeface="Open Sans SemiBold" pitchFamily="2" charset="0"/>
                <a:cs typeface="Open Sans SemiBold" pitchFamily="2" charset="0"/>
              </a:rPr>
              <a:t>Employees are more focused on the process rather than firefighting on manual documentation and reconciliation</a:t>
            </a:r>
          </a:p>
        </p:txBody>
      </p:sp>
      <p:pic>
        <p:nvPicPr>
          <p:cNvPr id="111" name="Graphic 110" descr="Head with gears">
            <a:extLst>
              <a:ext uri="{FF2B5EF4-FFF2-40B4-BE49-F238E27FC236}">
                <a16:creationId xmlns:a16="http://schemas.microsoft.com/office/drawing/2014/main" id="{BAF105DE-1A8E-4FAF-8CC3-D6FA0546C9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75737" y="2484413"/>
            <a:ext cx="432268" cy="432268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A319E0EF-F0B4-4B8A-84A1-29611B7B3F94}"/>
              </a:ext>
            </a:extLst>
          </p:cNvPr>
          <p:cNvSpPr/>
          <p:nvPr/>
        </p:nvSpPr>
        <p:spPr>
          <a:xfrm>
            <a:off x="8626458" y="3109670"/>
            <a:ext cx="1185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Improve overall ROI by 20%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FF079C1-64EC-470C-A621-1EAB29AD9D74}"/>
              </a:ext>
            </a:extLst>
          </p:cNvPr>
          <p:cNvSpPr/>
          <p:nvPr/>
        </p:nvSpPr>
        <p:spPr>
          <a:xfrm>
            <a:off x="8654022" y="3946130"/>
            <a:ext cx="1075481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  "/>
                <a:ea typeface="Open Sans SemiBold" pitchFamily="2" charset="0"/>
                <a:cs typeface="Open Sans SemiBold" pitchFamily="2" charset="0"/>
              </a:rPr>
              <a:t>When all related resources are optimized, there is significant financial benefits across all cross functional departments which lead to improved return on investments 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4DE4F98-81DB-4E24-B16A-D9CA9253E68E}"/>
              </a:ext>
            </a:extLst>
          </p:cNvPr>
          <p:cNvCxnSpPr>
            <a:cxnSpLocks/>
          </p:cNvCxnSpPr>
          <p:nvPr/>
        </p:nvCxnSpPr>
        <p:spPr>
          <a:xfrm>
            <a:off x="823853" y="2719445"/>
            <a:ext cx="730004" cy="60078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00593B57-07F7-4999-B8AB-07AB7247A4B1}"/>
              </a:ext>
            </a:extLst>
          </p:cNvPr>
          <p:cNvCxnSpPr>
            <a:cxnSpLocks/>
          </p:cNvCxnSpPr>
          <p:nvPr/>
        </p:nvCxnSpPr>
        <p:spPr>
          <a:xfrm>
            <a:off x="7154630" y="2166778"/>
            <a:ext cx="542424" cy="536213"/>
          </a:xfrm>
          <a:prstGeom prst="bentConnector3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023C3E2-BB99-4BA4-90D5-4E3D5CA7C36E}"/>
              </a:ext>
            </a:extLst>
          </p:cNvPr>
          <p:cNvSpPr/>
          <p:nvPr/>
        </p:nvSpPr>
        <p:spPr>
          <a:xfrm>
            <a:off x="7361924" y="2940175"/>
            <a:ext cx="12743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Streamlining of Sample room operations by 100%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D93C78-DAB9-4CCB-A616-748C03E260A0}"/>
              </a:ext>
            </a:extLst>
          </p:cNvPr>
          <p:cNvSpPr/>
          <p:nvPr/>
        </p:nvSpPr>
        <p:spPr>
          <a:xfrm>
            <a:off x="7459570" y="3946130"/>
            <a:ext cx="102297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  "/>
                <a:ea typeface="Open Sans SemiBold" pitchFamily="2" charset="0"/>
                <a:cs typeface="Open Sans SemiBold" pitchFamily="2" charset="0"/>
              </a:rPr>
              <a:t>Promotes digital way of working and keeping records, thus reducing paper based evidence for assets management including compliances and annual audits. </a:t>
            </a:r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B82B19E2-596A-45CC-B967-636BA9A7AEDF}"/>
              </a:ext>
            </a:extLst>
          </p:cNvPr>
          <p:cNvCxnSpPr>
            <a:cxnSpLocks/>
          </p:cNvCxnSpPr>
          <p:nvPr/>
        </p:nvCxnSpPr>
        <p:spPr>
          <a:xfrm>
            <a:off x="8339295" y="2761519"/>
            <a:ext cx="539529" cy="492857"/>
          </a:xfrm>
          <a:prstGeom prst="bentConnector3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1" name="Graphic 20" descr="Deciduous tree">
            <a:extLst>
              <a:ext uri="{FF2B5EF4-FFF2-40B4-BE49-F238E27FC236}">
                <a16:creationId xmlns:a16="http://schemas.microsoft.com/office/drawing/2014/main" id="{C75F2167-D059-499C-AD0B-F9474039EC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30688" y="2502440"/>
            <a:ext cx="473236" cy="4732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28A5CB-1E92-4075-8BA1-A3ED5A2A81FD}"/>
              </a:ext>
            </a:extLst>
          </p:cNvPr>
          <p:cNvSpPr/>
          <p:nvPr/>
        </p:nvSpPr>
        <p:spPr>
          <a:xfrm>
            <a:off x="18346" y="5641974"/>
            <a:ext cx="9888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spc="300" dirty="0">
                <a:solidFill>
                  <a:schemeClr val="bg2">
                    <a:lumMod val="25000"/>
                  </a:schemeClr>
                </a:solidFill>
                <a:latin typeface="Open Sans Condensed Light" pitchFamily="2" charset="0"/>
                <a:ea typeface="Open Sans Condensed Light" pitchFamily="2" charset="0"/>
                <a:cs typeface="Open Sans Condensed Light" pitchFamily="2" charset="0"/>
              </a:rPr>
              <a:t>REAL IMPACT ON OUR EXISTING CUSTOMERS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A4624D-C34E-4254-9C14-111DEC772638}"/>
              </a:ext>
            </a:extLst>
          </p:cNvPr>
          <p:cNvSpPr/>
          <p:nvPr/>
        </p:nvSpPr>
        <p:spPr>
          <a:xfrm>
            <a:off x="226352" y="5933134"/>
            <a:ext cx="240254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10+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" panose="02000504050000020004" pitchFamily="2" charset="0"/>
              </a:rPr>
              <a:t>Locations</a:t>
            </a:r>
            <a:br>
              <a:rPr lang="en-US" sz="1400" b="1" dirty="0">
                <a:solidFill>
                  <a:srgbClr val="333333"/>
                </a:solidFill>
                <a:latin typeface="__Lexend_866216"/>
              </a:rPr>
            </a:br>
            <a:r>
              <a:rPr lang="en-US" sz="1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managed on cloud - real time</a:t>
            </a:r>
            <a:br>
              <a:rPr lang="en-US" sz="1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en-US" sz="1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complete PD &amp; Sample room management system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2E32AB-F192-4AC3-88D1-4D4A84D733FB}"/>
              </a:ext>
            </a:extLst>
          </p:cNvPr>
          <p:cNvSpPr/>
          <p:nvPr/>
        </p:nvSpPr>
        <p:spPr>
          <a:xfrm>
            <a:off x="74513" y="1811103"/>
            <a:ext cx="2941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Business Benefits</a:t>
            </a:r>
            <a:endParaRPr lang="en-US" sz="1400" spc="3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E29A71C-E062-4660-A030-6225FC36007A}"/>
              </a:ext>
            </a:extLst>
          </p:cNvPr>
          <p:cNvSpPr/>
          <p:nvPr/>
        </p:nvSpPr>
        <p:spPr>
          <a:xfrm>
            <a:off x="2528347" y="5933134"/>
            <a:ext cx="2402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10k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+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" panose="02000504050000020004" pitchFamily="2" charset="0"/>
              </a:rPr>
              <a:t>Multiple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" panose="02000504050000020004" pitchFamily="2" charset="0"/>
              </a:rPr>
              <a:t> </a:t>
            </a:r>
            <a:b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" panose="02000504050000020004" pitchFamily="2" charset="0"/>
              </a:rPr>
            </a:br>
            <a:r>
              <a:rPr lang="en-US" sz="1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assets in all class including depreciation reports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4FD6103-4830-4744-84D4-A1AD4DA64C9E}"/>
              </a:ext>
            </a:extLst>
          </p:cNvPr>
          <p:cNvSpPr/>
          <p:nvPr/>
        </p:nvSpPr>
        <p:spPr>
          <a:xfrm>
            <a:off x="4930892" y="5933134"/>
            <a:ext cx="2402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+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8k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" panose="02000504050000020004" pitchFamily="2" charset="0"/>
              </a:rPr>
              <a:t>Maintenance</a:t>
            </a:r>
            <a:br>
              <a:rPr lang="en-US" sz="1400" b="1" dirty="0">
                <a:solidFill>
                  <a:srgbClr val="333333"/>
                </a:solidFill>
                <a:latin typeface="__Lexend_866216"/>
              </a:rPr>
            </a:br>
            <a:r>
              <a:rPr lang="en-US" sz="1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jobs triggered annually without human intervention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28C6D2C-40F4-4AB2-9AF5-459543566EEC}"/>
              </a:ext>
            </a:extLst>
          </p:cNvPr>
          <p:cNvSpPr/>
          <p:nvPr/>
        </p:nvSpPr>
        <p:spPr>
          <a:xfrm>
            <a:off x="7232887" y="5933134"/>
            <a:ext cx="2402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$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100k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otham" panose="02000504050000020004" pitchFamily="2" charset="0"/>
              </a:rPr>
              <a:t>+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" panose="02000504050000020004" pitchFamily="2" charset="0"/>
              </a:rPr>
              <a:t>Savings</a:t>
            </a:r>
            <a:br>
              <a:rPr lang="en-US" sz="1400" b="1" dirty="0">
                <a:solidFill>
                  <a:srgbClr val="333333"/>
                </a:solidFill>
                <a:latin typeface="__Lexend_866216"/>
              </a:rPr>
            </a:br>
            <a:r>
              <a:rPr lang="en-US" sz="1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on preventive maintenance &amp; </a:t>
            </a:r>
            <a:br>
              <a:rPr lang="en-US" sz="1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en-US" sz="11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assets optimization</a:t>
            </a:r>
            <a:endParaRPr lang="en-US" sz="1200" i="0" dirty="0">
              <a:effectLst/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EDEEF0E-F5C0-4F17-89FF-928AF58B24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9" y="136806"/>
            <a:ext cx="1915549" cy="3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2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Vector | Female tailors dummy work in progress non-sewn clothing  tool for handicrafts sewing pin and measuring tape illustration on white  background web site page and mobile app">
            <a:extLst>
              <a:ext uri="{FF2B5EF4-FFF2-40B4-BE49-F238E27FC236}">
                <a16:creationId xmlns:a16="http://schemas.microsoft.com/office/drawing/2014/main" id="{5587C14B-CC70-4AF8-AF9E-5E463E43F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52" y="1649920"/>
            <a:ext cx="2647074" cy="43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DD1A0-A6F8-41A2-96B6-E75D19467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8"/>
          <a:stretch/>
        </p:blipFill>
        <p:spPr>
          <a:xfrm>
            <a:off x="9082447" y="1514276"/>
            <a:ext cx="741056" cy="197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AAA722-736A-4BA9-8A63-301B09594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6"/>
          <a:stretch/>
        </p:blipFill>
        <p:spPr>
          <a:xfrm>
            <a:off x="9107135" y="869646"/>
            <a:ext cx="746007" cy="652264"/>
          </a:xfrm>
          <a:prstGeom prst="rect">
            <a:avLst/>
          </a:prstGeom>
        </p:spPr>
      </p:pic>
      <p:pic>
        <p:nvPicPr>
          <p:cNvPr id="35" name="Picture 12" descr="File:LinkedIn Logo 2013.svg - Wikimedia Commons">
            <a:extLst>
              <a:ext uri="{FF2B5EF4-FFF2-40B4-BE49-F238E27FC236}">
                <a16:creationId xmlns:a16="http://schemas.microsoft.com/office/drawing/2014/main" id="{EC597054-3CB2-4B21-8049-E346D412D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19" y="2265205"/>
            <a:ext cx="785666" cy="1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ubtitle 2">
            <a:extLst>
              <a:ext uri="{FF2B5EF4-FFF2-40B4-BE49-F238E27FC236}">
                <a16:creationId xmlns:a16="http://schemas.microsoft.com/office/drawing/2014/main" id="{826DC876-3DA1-43EF-85CA-AF2C188AFCCD}"/>
              </a:ext>
            </a:extLst>
          </p:cNvPr>
          <p:cNvSpPr txBox="1">
            <a:spLocks/>
          </p:cNvSpPr>
          <p:nvPr/>
        </p:nvSpPr>
        <p:spPr>
          <a:xfrm>
            <a:off x="8881755" y="1999056"/>
            <a:ext cx="930286" cy="40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158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rPr>
              <a:t>Follow us on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024D50-5AD3-4CBD-B91A-E2CC29B447C1}"/>
              </a:ext>
            </a:extLst>
          </p:cNvPr>
          <p:cNvCxnSpPr>
            <a:cxnSpLocks/>
          </p:cNvCxnSpPr>
          <p:nvPr/>
        </p:nvCxnSpPr>
        <p:spPr>
          <a:xfrm rot="5400000">
            <a:off x="7043253" y="3866145"/>
            <a:ext cx="36576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65FCD0EE-586F-4425-B703-985B20CD7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7" y="1643659"/>
            <a:ext cx="378937" cy="32610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71F97E0-D258-4261-B250-2642BE4E8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8" y="2772616"/>
            <a:ext cx="341925" cy="3309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ABC5455-B9E4-4EBB-BC16-01FE808A1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5" y="4510445"/>
            <a:ext cx="402818" cy="33433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EBD4D56-CD2C-4A22-A95F-447438CBDB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47" y="3427605"/>
            <a:ext cx="371516" cy="37884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4EFEC81-C809-4162-98F7-EF85390946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3" y="3922207"/>
            <a:ext cx="443277" cy="33991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0741AF1-020A-42F5-8119-9748F4EE5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7" y="2217012"/>
            <a:ext cx="397888" cy="326104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31F7E1E9-2380-46E1-ABFC-90339C950D3C}"/>
              </a:ext>
            </a:extLst>
          </p:cNvPr>
          <p:cNvSpPr/>
          <p:nvPr/>
        </p:nvSpPr>
        <p:spPr>
          <a:xfrm>
            <a:off x="867998" y="3945578"/>
            <a:ext cx="2410563" cy="400110"/>
          </a:xfrm>
          <a:prstGeom prst="rect">
            <a:avLst/>
          </a:prstGeom>
          <a:solidFill>
            <a:srgbClr val="FFF7E1"/>
          </a:solidFill>
          <a:ln>
            <a:solidFill>
              <a:srgbClr val="FFF7E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CRITICAL ALERTS &amp; ESCALATION SYSTEM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for operational excellence.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B7D04C5-54E9-41ED-86B0-FDF5D5CC8B4D}"/>
              </a:ext>
            </a:extLst>
          </p:cNvPr>
          <p:cNvSpPr/>
          <p:nvPr/>
        </p:nvSpPr>
        <p:spPr>
          <a:xfrm>
            <a:off x="865779" y="1646386"/>
            <a:ext cx="2436591" cy="400110"/>
          </a:xfrm>
          <a:prstGeom prst="rect">
            <a:avLst/>
          </a:prstGeom>
          <a:solidFill>
            <a:srgbClr val="D0EC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Indent management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for uninterrupted operations.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35259F5-07D4-4643-9EFB-378CE863B641}"/>
              </a:ext>
            </a:extLst>
          </p:cNvPr>
          <p:cNvSpPr/>
          <p:nvPr/>
        </p:nvSpPr>
        <p:spPr>
          <a:xfrm>
            <a:off x="871720" y="2201516"/>
            <a:ext cx="2414967" cy="400110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Purchase 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with QR &amp; Bar </a:t>
            </a:r>
            <a:b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</a:b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codes for efficient management.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C875822-E429-41B1-8AA6-0D5AB1C4A273}"/>
              </a:ext>
            </a:extLst>
          </p:cNvPr>
          <p:cNvSpPr/>
          <p:nvPr/>
        </p:nvSpPr>
        <p:spPr>
          <a:xfrm>
            <a:off x="874742" y="2757896"/>
            <a:ext cx="2414967" cy="553998"/>
          </a:xfrm>
          <a:prstGeom prst="rect">
            <a:avLst/>
          </a:prstGeom>
          <a:solidFill>
            <a:srgbClr val="D6DCE5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LICENSE AND SERVICE AGREEMENT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management for better utilization of AMCs.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36B58C3-73D9-4DC3-9596-918A876D69F6}"/>
              </a:ext>
            </a:extLst>
          </p:cNvPr>
          <p:cNvSpPr/>
          <p:nvPr/>
        </p:nvSpPr>
        <p:spPr>
          <a:xfrm>
            <a:off x="859823" y="3341015"/>
            <a:ext cx="2434705" cy="400110"/>
          </a:xfrm>
          <a:prstGeom prst="rect">
            <a:avLst/>
          </a:prstGeom>
          <a:solidFill>
            <a:srgbClr val="FCEEE4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DOWNTIME TRACKING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for proactive</a:t>
            </a:r>
            <a:r>
              <a:rPr lang="en-US" sz="1000" dirty="0">
                <a:solidFill>
                  <a:srgbClr val="0070C0"/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preventive measures.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BADC39-0682-4625-85D3-C9C146230432}"/>
              </a:ext>
            </a:extLst>
          </p:cNvPr>
          <p:cNvSpPr/>
          <p:nvPr/>
        </p:nvSpPr>
        <p:spPr>
          <a:xfrm>
            <a:off x="856496" y="4531442"/>
            <a:ext cx="2420418" cy="400110"/>
          </a:xfrm>
          <a:prstGeom prst="rect">
            <a:avLst/>
          </a:prstGeom>
          <a:solidFill>
            <a:srgbClr val="D2E3C8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REAL TIME DASH BOARDS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for easy monitoring and tracking of Assets.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90051F4-D3A8-4BBC-8827-F643627C01EF}"/>
              </a:ext>
            </a:extLst>
          </p:cNvPr>
          <p:cNvSpPr/>
          <p:nvPr/>
        </p:nvSpPr>
        <p:spPr>
          <a:xfrm>
            <a:off x="6921029" y="3709701"/>
            <a:ext cx="1810889" cy="400110"/>
          </a:xfrm>
          <a:prstGeom prst="rect">
            <a:avLst/>
          </a:prstGeom>
          <a:solidFill>
            <a:srgbClr val="FCEEE4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INTEGRATION with </a:t>
            </a:r>
            <a:b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r>
              <a:rPr lang="en-US" sz="1000" dirty="0" err="1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WHATS</a:t>
            </a:r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-APP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for feedback.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1FC8D8-3403-44DD-95C2-2CA95DC82909}"/>
              </a:ext>
            </a:extLst>
          </p:cNvPr>
          <p:cNvSpPr/>
          <p:nvPr/>
        </p:nvSpPr>
        <p:spPr>
          <a:xfrm>
            <a:off x="6927115" y="2494987"/>
            <a:ext cx="1775348" cy="553998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RACI MATRIX 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for better financial governance &amp; audits.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15D3BD6-B092-44AB-AA55-7D3D9E58DCC0}"/>
              </a:ext>
            </a:extLst>
          </p:cNvPr>
          <p:cNvSpPr/>
          <p:nvPr/>
        </p:nvSpPr>
        <p:spPr>
          <a:xfrm>
            <a:off x="6925478" y="1799801"/>
            <a:ext cx="1780096" cy="553998"/>
          </a:xfrm>
          <a:prstGeom prst="rect">
            <a:avLst/>
          </a:prstGeom>
          <a:solidFill>
            <a:srgbClr val="D0EC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WARRANTY &amp; INSURANCE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management for cost optimization.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B46D65-C77A-4862-9BB8-5B78315D7095}"/>
              </a:ext>
            </a:extLst>
          </p:cNvPr>
          <p:cNvSpPr/>
          <p:nvPr/>
        </p:nvSpPr>
        <p:spPr>
          <a:xfrm>
            <a:off x="6930359" y="3172113"/>
            <a:ext cx="1776461" cy="400110"/>
          </a:xfrm>
          <a:prstGeom prst="rect">
            <a:avLst/>
          </a:prstGeom>
          <a:solidFill>
            <a:srgbClr val="D6DCE5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MULTIPLE Location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management of assets.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69DF2B4-FF26-4C5F-84E3-28B201F57178}"/>
              </a:ext>
            </a:extLst>
          </p:cNvPr>
          <p:cNvSpPr/>
          <p:nvPr/>
        </p:nvSpPr>
        <p:spPr>
          <a:xfrm>
            <a:off x="6915228" y="4253073"/>
            <a:ext cx="1756399" cy="400110"/>
          </a:xfrm>
          <a:prstGeom prst="rect">
            <a:avLst/>
          </a:prstGeom>
          <a:solidFill>
            <a:srgbClr val="FFF7E1"/>
          </a:solidFill>
          <a:ln>
            <a:solidFill>
              <a:srgbClr val="FFF7E1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DEPRECIATION &amp; AUDIT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annual reports.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9EF0488-79BF-47FC-BAC4-5BC18B33296C}"/>
              </a:ext>
            </a:extLst>
          </p:cNvPr>
          <p:cNvSpPr/>
          <p:nvPr/>
        </p:nvSpPr>
        <p:spPr>
          <a:xfrm>
            <a:off x="6928562" y="4795016"/>
            <a:ext cx="1773901" cy="400110"/>
          </a:xfrm>
          <a:prstGeom prst="rect">
            <a:avLst/>
          </a:prstGeom>
          <a:solidFill>
            <a:srgbClr val="D2E3C8"/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ROOT CAUSE ANALYSIS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Open Sans   "/>
                <a:ea typeface="Open Sans ExtraBold" pitchFamily="2" charset="0"/>
                <a:cs typeface="Open Sans ExtraBold" pitchFamily="2" charset="0"/>
              </a:rPr>
              <a:t>for problem solving. 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C7B3B69B-9DEF-44F9-B8CD-E2D7CD694B08}"/>
              </a:ext>
            </a:extLst>
          </p:cNvPr>
          <p:cNvCxnSpPr/>
          <p:nvPr/>
        </p:nvCxnSpPr>
        <p:spPr>
          <a:xfrm>
            <a:off x="3305054" y="1820729"/>
            <a:ext cx="739140" cy="693420"/>
          </a:xfrm>
          <a:prstGeom prst="bentConnector3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7C004EF2-1C94-473F-9F05-1C74EFEF7337}"/>
              </a:ext>
            </a:extLst>
          </p:cNvPr>
          <p:cNvCxnSpPr/>
          <p:nvPr/>
        </p:nvCxnSpPr>
        <p:spPr>
          <a:xfrm>
            <a:off x="3291203" y="3003075"/>
            <a:ext cx="739140" cy="693420"/>
          </a:xfrm>
          <a:prstGeom prst="bentConnector3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7272D5A3-C438-4869-8C66-4988B4928FB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73687" y="3907941"/>
            <a:ext cx="1387732" cy="798874"/>
          </a:xfrm>
          <a:prstGeom prst="bentConnector3">
            <a:avLst>
              <a:gd name="adj1" fmla="val 13178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3FFDB44-4404-4C0D-8231-F1F242F9E352}"/>
              </a:ext>
            </a:extLst>
          </p:cNvPr>
          <p:cNvCxnSpPr>
            <a:cxnSpLocks/>
            <a:endCxn id="168" idx="1"/>
          </p:cNvCxnSpPr>
          <p:nvPr/>
        </p:nvCxnSpPr>
        <p:spPr>
          <a:xfrm rot="16200000" flipH="1">
            <a:off x="6120801" y="4187310"/>
            <a:ext cx="882408" cy="733113"/>
          </a:xfrm>
          <a:prstGeom prst="bentConnector2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10B5AFC0-C2EC-4CE5-8F87-5C8D6458C9EC}"/>
              </a:ext>
            </a:extLst>
          </p:cNvPr>
          <p:cNvCxnSpPr/>
          <p:nvPr/>
        </p:nvCxnSpPr>
        <p:spPr>
          <a:xfrm>
            <a:off x="6198960" y="2363758"/>
            <a:ext cx="739140" cy="693420"/>
          </a:xfrm>
          <a:prstGeom prst="bentConnector3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844334CF-81E3-476F-AA5B-F7DD537D359E}"/>
              </a:ext>
            </a:extLst>
          </p:cNvPr>
          <p:cNvCxnSpPr/>
          <p:nvPr/>
        </p:nvCxnSpPr>
        <p:spPr>
          <a:xfrm>
            <a:off x="5163867" y="2879391"/>
            <a:ext cx="739140" cy="693420"/>
          </a:xfrm>
          <a:prstGeom prst="bentConnector3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074D84AF-9F43-46FE-ADC3-0AF26B397AEE}"/>
              </a:ext>
            </a:extLst>
          </p:cNvPr>
          <p:cNvCxnSpPr/>
          <p:nvPr/>
        </p:nvCxnSpPr>
        <p:spPr>
          <a:xfrm>
            <a:off x="4117588" y="2948315"/>
            <a:ext cx="739140" cy="693420"/>
          </a:xfrm>
          <a:prstGeom prst="bentConnector3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962196C6-0C90-4601-A708-D93245B0A366}"/>
              </a:ext>
            </a:extLst>
          </p:cNvPr>
          <p:cNvSpPr/>
          <p:nvPr/>
        </p:nvSpPr>
        <p:spPr>
          <a:xfrm>
            <a:off x="469554" y="1161688"/>
            <a:ext cx="42298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spc="300" dirty="0">
                <a:solidFill>
                  <a:srgbClr val="002060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Key Features</a:t>
            </a:r>
            <a:endParaRPr lang="en-US" sz="1400" spc="300" dirty="0">
              <a:solidFill>
                <a:srgbClr val="002060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pic>
        <p:nvPicPr>
          <p:cNvPr id="2054" name="Picture 6" descr="6 Smartsheet solutions for inventive IT departments | Smartsheet">
            <a:extLst>
              <a:ext uri="{FF2B5EF4-FFF2-40B4-BE49-F238E27FC236}">
                <a16:creationId xmlns:a16="http://schemas.microsoft.com/office/drawing/2014/main" id="{77BC01A4-E5D0-4181-B669-308438576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30" y="8032454"/>
            <a:ext cx="996991" cy="4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Public Cloud Icons - Free SVG &amp; PNG Public Cloud Images - Noun Project">
            <a:extLst>
              <a:ext uri="{FF2B5EF4-FFF2-40B4-BE49-F238E27FC236}">
                <a16:creationId xmlns:a16="http://schemas.microsoft.com/office/drawing/2014/main" id="{E30651F0-EAB2-400B-8BB4-0E0CBC29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12" y="3457298"/>
            <a:ext cx="482538" cy="4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Industry 4.0 - VDT Technology a.s.">
            <a:extLst>
              <a:ext uri="{FF2B5EF4-FFF2-40B4-BE49-F238E27FC236}">
                <a16:creationId xmlns:a16="http://schemas.microsoft.com/office/drawing/2014/main" id="{880EEEAF-2628-4A1C-AE6A-445DDAF3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80" y="3944495"/>
            <a:ext cx="588802" cy="5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Jacki McMahan on LinkedIn: Robert Half and Protiviti Now Members of Microsoft  AI Cloud Partner Program">
            <a:extLst>
              <a:ext uri="{FF2B5EF4-FFF2-40B4-BE49-F238E27FC236}">
                <a16:creationId xmlns:a16="http://schemas.microsoft.com/office/drawing/2014/main" id="{478B1CB1-FABE-4880-88A5-E7A4A8513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6" b="26738"/>
          <a:stretch/>
        </p:blipFill>
        <p:spPr bwMode="auto">
          <a:xfrm>
            <a:off x="9108016" y="4641763"/>
            <a:ext cx="605649" cy="3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" descr="WhatsApp from Meta&quot;: cambia lo splash screen nella beta di ...">
            <a:extLst>
              <a:ext uri="{FF2B5EF4-FFF2-40B4-BE49-F238E27FC236}">
                <a16:creationId xmlns:a16="http://schemas.microsoft.com/office/drawing/2014/main" id="{85C6B98D-B54C-49EC-ACE9-78D282680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3" t="19571" r="26083" b="16079"/>
          <a:stretch/>
        </p:blipFill>
        <p:spPr bwMode="auto">
          <a:xfrm>
            <a:off x="9031574" y="5147248"/>
            <a:ext cx="626032" cy="4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46DBB8B-E29B-4355-9831-7C6153DE6270}"/>
              </a:ext>
            </a:extLst>
          </p:cNvPr>
          <p:cNvCxnSpPr>
            <a:cxnSpLocks/>
          </p:cNvCxnSpPr>
          <p:nvPr/>
        </p:nvCxnSpPr>
        <p:spPr>
          <a:xfrm rot="16200000">
            <a:off x="9374981" y="2992214"/>
            <a:ext cx="0" cy="73152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1CD0A48-6625-4F07-884E-FB74D14CE30C}"/>
              </a:ext>
            </a:extLst>
          </p:cNvPr>
          <p:cNvCxnSpPr>
            <a:cxnSpLocks/>
          </p:cNvCxnSpPr>
          <p:nvPr/>
        </p:nvCxnSpPr>
        <p:spPr>
          <a:xfrm rot="16200000">
            <a:off x="9363739" y="1530033"/>
            <a:ext cx="0" cy="73152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4F34DC6-B3B1-468F-9C2B-5809B54EDA76}"/>
              </a:ext>
            </a:extLst>
          </p:cNvPr>
          <p:cNvCxnSpPr>
            <a:cxnSpLocks/>
          </p:cNvCxnSpPr>
          <p:nvPr/>
        </p:nvCxnSpPr>
        <p:spPr>
          <a:xfrm rot="16200000">
            <a:off x="9382025" y="5448543"/>
            <a:ext cx="0" cy="73152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71328129-8600-42A1-8A8B-58509F4B72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100" y="2590232"/>
            <a:ext cx="678782" cy="67878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490C697-3421-4FE3-A557-C21B1CDCB181}"/>
              </a:ext>
            </a:extLst>
          </p:cNvPr>
          <p:cNvSpPr/>
          <p:nvPr/>
        </p:nvSpPr>
        <p:spPr>
          <a:xfrm>
            <a:off x="1322874" y="1104096"/>
            <a:ext cx="8959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Open Sans Condensed Light" pitchFamily="2" charset="0"/>
                <a:ea typeface="Open Sans Condensed Light" pitchFamily="2" charset="0"/>
                <a:cs typeface="Open Sans Condensed Light" pitchFamily="2" charset="0"/>
              </a:rPr>
              <a:t>Suitable for any entity including Apartments, Gated communities, Hospitals, Factories and many more..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EECF920A-6FA8-4F9B-90C8-AECE0E5975E4}"/>
              </a:ext>
            </a:extLst>
          </p:cNvPr>
          <p:cNvSpPr txBox="1">
            <a:spLocks/>
          </p:cNvSpPr>
          <p:nvPr/>
        </p:nvSpPr>
        <p:spPr>
          <a:xfrm>
            <a:off x="140870" y="5221157"/>
            <a:ext cx="4812130" cy="30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OUR VALUED CUSTOMERS </a:t>
            </a: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F5A0B719-B2BB-4E62-AFC4-E1BF0B83F4CB}"/>
              </a:ext>
            </a:extLst>
          </p:cNvPr>
          <p:cNvSpPr txBox="1">
            <a:spLocks/>
          </p:cNvSpPr>
          <p:nvPr/>
        </p:nvSpPr>
        <p:spPr>
          <a:xfrm>
            <a:off x="2082225" y="6333646"/>
            <a:ext cx="929984" cy="30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VARUN Group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2CD0B72-6102-4F93-B7EA-46E42932CA90}"/>
              </a:ext>
            </a:extLst>
          </p:cNvPr>
          <p:cNvSpPr txBox="1"/>
          <p:nvPr/>
        </p:nvSpPr>
        <p:spPr>
          <a:xfrm>
            <a:off x="7166470" y="6512311"/>
            <a:ext cx="2228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https://www.schemaxtech.com</a:t>
            </a: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BE2A61C2-A8CA-4FB6-B3E8-9572964E3149}"/>
              </a:ext>
            </a:extLst>
          </p:cNvPr>
          <p:cNvSpPr txBox="1">
            <a:spLocks/>
          </p:cNvSpPr>
          <p:nvPr/>
        </p:nvSpPr>
        <p:spPr>
          <a:xfrm>
            <a:off x="5696321" y="6537869"/>
            <a:ext cx="1568881" cy="21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info@schemaxtech.com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AC49BC5-2986-4D7E-8450-7E77A6E664C6}"/>
              </a:ext>
            </a:extLst>
          </p:cNvPr>
          <p:cNvCxnSpPr>
            <a:cxnSpLocks/>
          </p:cNvCxnSpPr>
          <p:nvPr/>
        </p:nvCxnSpPr>
        <p:spPr>
          <a:xfrm>
            <a:off x="7288090" y="6551376"/>
            <a:ext cx="0" cy="1828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7483A6-0D14-4A13-96F7-B61831122B15}"/>
              </a:ext>
            </a:extLst>
          </p:cNvPr>
          <p:cNvCxnSpPr>
            <a:cxnSpLocks/>
          </p:cNvCxnSpPr>
          <p:nvPr/>
        </p:nvCxnSpPr>
        <p:spPr>
          <a:xfrm>
            <a:off x="9237936" y="6546748"/>
            <a:ext cx="0" cy="1828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6C9181EC-282C-4760-AA52-B6DCB6A643E7}"/>
              </a:ext>
            </a:extLst>
          </p:cNvPr>
          <p:cNvSpPr/>
          <p:nvPr/>
        </p:nvSpPr>
        <p:spPr>
          <a:xfrm>
            <a:off x="5708014" y="6262394"/>
            <a:ext cx="3723931" cy="21544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DEMO | TRIAL | YEAR AROUND SUPPORT SERVICES </a:t>
            </a:r>
            <a:endParaRPr lang="en-US" sz="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94" name="Graphic 93" descr="Lightbulb">
            <a:extLst>
              <a:ext uri="{FF2B5EF4-FFF2-40B4-BE49-F238E27FC236}">
                <a16:creationId xmlns:a16="http://schemas.microsoft.com/office/drawing/2014/main" id="{195E3D5F-42D7-4511-BB9B-6E1990F198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30207" y="5925751"/>
            <a:ext cx="274320" cy="274320"/>
          </a:xfrm>
          <a:prstGeom prst="rect">
            <a:avLst/>
          </a:prstGeom>
        </p:spPr>
      </p:pic>
      <p:pic>
        <p:nvPicPr>
          <p:cNvPr id="95" name="Graphic 94" descr="Share">
            <a:extLst>
              <a:ext uri="{FF2B5EF4-FFF2-40B4-BE49-F238E27FC236}">
                <a16:creationId xmlns:a16="http://schemas.microsoft.com/office/drawing/2014/main" id="{780E8A66-5EA5-4FAD-BD8D-FA6C8DC501B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85562" y="5910545"/>
            <a:ext cx="274320" cy="274320"/>
          </a:xfrm>
          <a:prstGeom prst="rect">
            <a:avLst/>
          </a:prstGeom>
        </p:spPr>
      </p:pic>
      <p:pic>
        <p:nvPicPr>
          <p:cNvPr id="96" name="Graphic 95" descr="Voice">
            <a:extLst>
              <a:ext uri="{FF2B5EF4-FFF2-40B4-BE49-F238E27FC236}">
                <a16:creationId xmlns:a16="http://schemas.microsoft.com/office/drawing/2014/main" id="{73011557-E2FB-4E3F-8A2E-084DA1F18E3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098867" y="5934784"/>
            <a:ext cx="274320" cy="274320"/>
          </a:xfrm>
          <a:prstGeom prst="rect">
            <a:avLst/>
          </a:prstGeom>
        </p:spPr>
      </p:pic>
      <p:pic>
        <p:nvPicPr>
          <p:cNvPr id="97" name="Graphic 96" descr="Stream">
            <a:extLst>
              <a:ext uri="{FF2B5EF4-FFF2-40B4-BE49-F238E27FC236}">
                <a16:creationId xmlns:a16="http://schemas.microsoft.com/office/drawing/2014/main" id="{92310EC6-F1BC-4AC4-9EDA-C9ACD239165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455018" y="5910545"/>
            <a:ext cx="274320" cy="274320"/>
          </a:xfrm>
          <a:prstGeom prst="rect">
            <a:avLst/>
          </a:prstGeom>
        </p:spPr>
      </p:pic>
      <p:pic>
        <p:nvPicPr>
          <p:cNvPr id="99" name="Graphic 98" descr="Earth Globe   Asia">
            <a:extLst>
              <a:ext uri="{FF2B5EF4-FFF2-40B4-BE49-F238E27FC236}">
                <a16:creationId xmlns:a16="http://schemas.microsoft.com/office/drawing/2014/main" id="{74410A23-4C86-4139-9A51-0753C892ED0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106121" y="5919271"/>
            <a:ext cx="274320" cy="274320"/>
          </a:xfrm>
          <a:prstGeom prst="rect">
            <a:avLst/>
          </a:prstGeom>
        </p:spPr>
      </p:pic>
      <p:sp>
        <p:nvSpPr>
          <p:cNvPr id="100" name="Subtitle 2">
            <a:extLst>
              <a:ext uri="{FF2B5EF4-FFF2-40B4-BE49-F238E27FC236}">
                <a16:creationId xmlns:a16="http://schemas.microsoft.com/office/drawing/2014/main" id="{630D649A-33F4-47B9-9CAA-FED038320106}"/>
              </a:ext>
            </a:extLst>
          </p:cNvPr>
          <p:cNvSpPr txBox="1">
            <a:spLocks/>
          </p:cNvSpPr>
          <p:nvPr/>
        </p:nvSpPr>
        <p:spPr>
          <a:xfrm>
            <a:off x="109491" y="6320415"/>
            <a:ext cx="1181109" cy="30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GATED COMMUNITY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00E3391D-A69B-41BF-A471-05232D12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448" y="625697"/>
            <a:ext cx="3423103" cy="288742"/>
          </a:xfrm>
        </p:spPr>
        <p:txBody>
          <a:bodyPr>
            <a:normAutofit/>
          </a:bodyPr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Open Sans SemiCondensed Medium" pitchFamily="2" charset="0"/>
                <a:ea typeface="Open Sans SemiCondensed Medium" pitchFamily="2" charset="0"/>
                <a:cs typeface="Open Sans SemiCondensed Medium" pitchFamily="2" charset="0"/>
              </a:rPr>
              <a:t>Integrate Assets, Process and People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B329258-9E76-4C9A-B440-FE5D1DBDAAB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55" y="122320"/>
            <a:ext cx="1915549" cy="3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28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17242</TotalTime>
  <Words>359</Words>
  <Application>Microsoft Office PowerPoint</Application>
  <PresentationFormat>A4 Paper (210x297 mm)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6" baseType="lpstr">
      <vt:lpstr>Yu Gothic UI Light</vt:lpstr>
      <vt:lpstr>__Lexend_866216</vt:lpstr>
      <vt:lpstr>Agency FB</vt:lpstr>
      <vt:lpstr>Arial</vt:lpstr>
      <vt:lpstr>Calibri</vt:lpstr>
      <vt:lpstr>Calibri Light</vt:lpstr>
      <vt:lpstr>Cascadia Mono</vt:lpstr>
      <vt:lpstr>Gotham</vt:lpstr>
      <vt:lpstr>Open Sans   </vt:lpstr>
      <vt:lpstr>Open Sans Condensed Light</vt:lpstr>
      <vt:lpstr>Open Sans ExtraBold</vt:lpstr>
      <vt:lpstr>Open Sans SemiBold</vt:lpstr>
      <vt:lpstr>Open Sans SemiCondensed Medium</vt:lpstr>
      <vt:lpstr>Office Theme</vt:lpstr>
      <vt:lpstr>Synergize Product Development and Sample room operations</vt:lpstr>
      <vt:lpstr>Integrate Assets, Process and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 Rahubedde</dc:creator>
  <cp:lastModifiedBy>Dinesh Rahubedde</cp:lastModifiedBy>
  <cp:revision>414</cp:revision>
  <dcterms:created xsi:type="dcterms:W3CDTF">2023-12-19T02:03:06Z</dcterms:created>
  <dcterms:modified xsi:type="dcterms:W3CDTF">2024-05-25T08:26:46Z</dcterms:modified>
</cp:coreProperties>
</file>